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7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6" r:id="rId10"/>
    <p:sldId id="267" r:id="rId11"/>
  </p:sldIdLst>
  <p:sldSz cx="12192000" cy="6858000"/>
  <p:notesSz cx="6797675" cy="992505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04" autoAdjust="0"/>
    <p:restoredTop sz="94660"/>
  </p:normalViewPr>
  <p:slideViewPr>
    <p:cSldViewPr snapToGrid="0">
      <p:cViewPr varScale="1">
        <p:scale>
          <a:sx n="83" d="100"/>
          <a:sy n="83" d="100"/>
        </p:scale>
        <p:origin x="605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/>
              <a:t>Kliknite da biste uredili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10/15/2024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61588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ska 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10/15/2024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33543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slov i 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10/15/2024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12267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t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10/15/2024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41376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Kartica s nazi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10/15/2024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95704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tupc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10/15/2024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865618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tupca sa slika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10/15/2024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404031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87DE6118-2437-4B30-8E3C-4D2BE6020583}" type="datetimeFigureOut">
              <a:rPr lang="en-US" smtClean="0"/>
              <a:t>10/15/2024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667575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87DE6118-2437-4B30-8E3C-4D2BE6020583}" type="datetimeFigureOut">
              <a:rPr lang="en-US" smtClean="0"/>
              <a:t>10/15/2024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49664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10/15/2024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15199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10/15/2024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46202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10/15/2024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21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10/15/2024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22235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10/15/2024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831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10/15/2024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27782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10/15/2024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49284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10/15/2024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91171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10/15/2024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15448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154955" y="1371600"/>
            <a:ext cx="8825658" cy="1768415"/>
          </a:xfrm>
        </p:spPr>
        <p:txBody>
          <a:bodyPr/>
          <a:lstStyle/>
          <a:p>
            <a:r>
              <a:rPr lang="hr-HR" dirty="0"/>
              <a:t>Utjecaj medija na učenike i roditelje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6383546" y="4777380"/>
            <a:ext cx="4511615" cy="381216"/>
          </a:xfrm>
        </p:spPr>
        <p:txBody>
          <a:bodyPr/>
          <a:lstStyle/>
          <a:p>
            <a:r>
              <a:rPr lang="hr-HR" dirty="0"/>
              <a:t>Pedagog: Suzana Rajković, prof.</a:t>
            </a:r>
          </a:p>
        </p:txBody>
      </p:sp>
    </p:spTree>
    <p:extLst>
      <p:ext uri="{BB962C8B-B14F-4D97-AF65-F5344CB8AC3E}">
        <p14:creationId xmlns:p14="http://schemas.microsoft.com/office/powerpoint/2010/main" val="9327986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Literatura: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pl-PL" dirty="0"/>
              <a:t>Majdenić, V. ( 2019) Mediji, tekst, kultura. Zagreb: Naklada Ljevak.</a:t>
            </a:r>
            <a:r>
              <a:rPr lang="hr-HR" dirty="0"/>
              <a:t>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r-HR" dirty="0"/>
              <a:t>Bauer, T. (2007). Mediji za otvoreno društvo, ICEJ, Sveučilišna knjižara, Zagreb.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r-HR" dirty="0" err="1"/>
              <a:t>Christakis</a:t>
            </a:r>
            <a:r>
              <a:rPr lang="hr-HR" dirty="0"/>
              <a:t>, N. A., </a:t>
            </a:r>
            <a:r>
              <a:rPr lang="hr-HR" dirty="0" err="1"/>
              <a:t>Fowler</a:t>
            </a:r>
            <a:r>
              <a:rPr lang="hr-HR" dirty="0"/>
              <a:t>, J. H. (2010). Povezani: iznenađujuća moć društvenih mreža i kako one utječu na naše živote. Zagreb: Algoritam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r-HR" dirty="0" err="1"/>
              <a:t>Labaš</a:t>
            </a:r>
            <a:r>
              <a:rPr lang="hr-HR" dirty="0"/>
              <a:t>, D., </a:t>
            </a:r>
            <a:r>
              <a:rPr lang="hr-HR" dirty="0" err="1"/>
              <a:t>Kanižaj</a:t>
            </a:r>
            <a:r>
              <a:rPr lang="hr-HR" dirty="0"/>
              <a:t>, I., </a:t>
            </a:r>
            <a:r>
              <a:rPr lang="hr-HR" dirty="0" err="1"/>
              <a:t>Ciboci</a:t>
            </a:r>
            <a:r>
              <a:rPr lang="hr-HR" dirty="0"/>
              <a:t>, L. (2018). Sigurnost djece na internetu i elektroničko nasilje, Zagreb: Unicef, Agencija za elektroničke medije.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r-HR" dirty="0" err="1"/>
              <a:t>Brusić</a:t>
            </a:r>
            <a:r>
              <a:rPr lang="hr-HR" dirty="0"/>
              <a:t>, R. i sur. (2015). Komunikacija odgaja - odgoj komunicira. Emocionalna i medijska pismenost. Pragma: Zagreb. Dostupno na: https://www.udruga-pragma.hr/wpcontent/uploads/2015/10/komunikacija-odgaja-odgoj-komunicira.pdf. </a:t>
            </a:r>
          </a:p>
        </p:txBody>
      </p:sp>
    </p:spTree>
    <p:extLst>
      <p:ext uri="{BB962C8B-B14F-4D97-AF65-F5344CB8AC3E}">
        <p14:creationId xmlns:p14="http://schemas.microsoft.com/office/powerpoint/2010/main" val="27444153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154954" y="743485"/>
            <a:ext cx="8761413" cy="1230594"/>
          </a:xfrm>
        </p:spPr>
        <p:txBody>
          <a:bodyPr/>
          <a:lstStyle/>
          <a:p>
            <a:r>
              <a:rPr lang="hr-HR" dirty="0"/>
              <a:t>Zašto govoriti o medijima u kontekstu prevencije?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hr-HR" sz="2400" dirty="0"/>
          </a:p>
          <a:p>
            <a:pPr>
              <a:buFont typeface="Wingdings" panose="05000000000000000000" pitchFamily="2" charset="2"/>
              <a:buChar char="Ø"/>
            </a:pPr>
            <a:r>
              <a:rPr lang="hr-HR" sz="2400" dirty="0"/>
              <a:t>Vrijeme izrazitog tehničkog napretka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r-HR" sz="2400" dirty="0"/>
              <a:t>Sve raširenija upotreba kompjuterske tehnologije među djecom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r-HR" sz="2400" dirty="0"/>
              <a:t>Broj izvora i utjecaja medija kojima su djeca izložena tijekom odrastanja značajno je veći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r-HR" sz="2400" dirty="0"/>
              <a:t>TV, kompjuteri, laptopi, mobiteli, tableti…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r-HR" sz="2400" dirty="0"/>
              <a:t>Utjecaj je medija u suvremenom društvu velik. </a:t>
            </a:r>
          </a:p>
        </p:txBody>
      </p:sp>
    </p:spTree>
    <p:extLst>
      <p:ext uri="{BB962C8B-B14F-4D97-AF65-F5344CB8AC3E}">
        <p14:creationId xmlns:p14="http://schemas.microsoft.com/office/powerpoint/2010/main" val="1461890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NAJZASTUPLJENIJI MEDIJI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hr-HR" sz="2400" u="sng" dirty="0"/>
              <a:t>Video-reklame  je </a:t>
            </a:r>
            <a:r>
              <a:rPr lang="hr-HR" sz="2400" dirty="0"/>
              <a:t>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r-HR" sz="2400" dirty="0"/>
              <a:t>najčešći je oblik medijske poruke,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r-HR" sz="2400" dirty="0"/>
              <a:t>upotreba brojnih tehnika uvjeravanja,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r-HR" sz="2400" dirty="0"/>
              <a:t>najsloženiji je oblik reklame jer uključuje riječ, sliku, zvuk, animaciju…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hr-HR" sz="2400" u="sng" dirty="0"/>
              <a:t>Novine, časopisi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hr-HR" sz="2400" u="sng" dirty="0"/>
              <a:t>Radio, TV</a:t>
            </a:r>
          </a:p>
          <a:p>
            <a:pPr marL="0" indent="0">
              <a:buNone/>
            </a:pPr>
            <a:endParaRPr lang="hr-HR" sz="2400" dirty="0"/>
          </a:p>
        </p:txBody>
      </p:sp>
    </p:spTree>
    <p:extLst>
      <p:ext uri="{BB962C8B-B14F-4D97-AF65-F5344CB8AC3E}">
        <p14:creationId xmlns:p14="http://schemas.microsoft.com/office/powerpoint/2010/main" val="12004817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Pitanja na koja se treba osvrnuti: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29839" y="2603500"/>
            <a:ext cx="11160808" cy="3840029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hr-HR" sz="2400" dirty="0"/>
              <a:t>Koje društvene mreže koristite?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r-HR" sz="2400" dirty="0"/>
              <a:t>Koliko vremena dnevno provodite na društvenim mrežama?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r-HR" sz="2400" dirty="0"/>
              <a:t>Koliko dnevno gledate TV?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r-HR" sz="2400" dirty="0"/>
              <a:t>Koliko vremena dnevno provodite igrajući igrice?</a:t>
            </a:r>
          </a:p>
          <a:p>
            <a:pPr marL="0" indent="0">
              <a:buNone/>
            </a:pPr>
            <a:endParaRPr lang="hr-HR" dirty="0"/>
          </a:p>
        </p:txBody>
      </p:sp>
      <p:sp>
        <p:nvSpPr>
          <p:cNvPr id="4" name="AutoShape 2" descr="Dobro je igrati računalne igre kad ste u izolaciji, poručuje Svjetska  zdravstvena organizacija - tportal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pic>
        <p:nvPicPr>
          <p:cNvPr id="5" name="Slika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46461" y="3854155"/>
            <a:ext cx="2619375" cy="2098022"/>
          </a:xfrm>
          <a:prstGeom prst="rect">
            <a:avLst/>
          </a:prstGeom>
        </p:spPr>
      </p:pic>
      <p:pic>
        <p:nvPicPr>
          <p:cNvPr id="6" name="Slika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23022" y="4631286"/>
            <a:ext cx="2657475" cy="1714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50887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UTJECAJ MEDIJA NA DJECU 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hr-HR" sz="2400" dirty="0"/>
              <a:t>Predmet mnogih istraživanja je veza između nasilja i sati provedenih ispred televizije i društvenih mreža.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r-HR" sz="2400" dirty="0"/>
              <a:t>Gledajući filmove s nasiljem i igrajući nasilne igrice djeca mogu primjenjivati  agresivne oblike ponašanja (nasilje je prisutno i u crtićima).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r-HR" sz="2400" dirty="0"/>
              <a:t>Oponašanje </a:t>
            </a:r>
            <a:r>
              <a:rPr lang="hr-HR" sz="2400" dirty="0" err="1"/>
              <a:t>influencera</a:t>
            </a:r>
            <a:r>
              <a:rPr lang="hr-HR" sz="2400" dirty="0"/>
              <a:t> kao uzore (eksponirana osoba koja ima značajan utjecaj na druge ljude, njihovo mišljenje i stavove, izbore ponašanja i odluke).</a:t>
            </a:r>
          </a:p>
          <a:p>
            <a:pPr>
              <a:buFont typeface="Wingdings" panose="05000000000000000000" pitchFamily="2" charset="2"/>
              <a:buChar char="Ø"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1345827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DJECA I UTJECAJ MEDIJIA 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154954" y="2603499"/>
            <a:ext cx="8825659" cy="3908395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hr-HR" dirty="0"/>
              <a:t>Djeca od korištenja različitih medija nemaju dovoljno edukacije za razumijevanje njihovih pozitivnih i negativnih strana (ne traže pojašnjenje od roditelja i učitelja)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r-HR" dirty="0"/>
              <a:t>Umjesto subjekata postaju objekti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r-HR" dirty="0"/>
              <a:t>Sve manje se učenici koriste čitanjem knjiga te učenju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r-HR" dirty="0"/>
              <a:t>Mediji nude nove uzore koji to i nisu te  često ruše autoritete roditelja, učitelja...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r-HR" dirty="0"/>
              <a:t>Mediji su često platforma za promicanje nasilja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r-HR" dirty="0"/>
              <a:t>Ovisnost o internetu; nema druženja i igre u prirodi te učenici i kad su u skupini samo gledaju u mobitele bez međusobne komunikacije.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r-HR" dirty="0"/>
              <a:t>Često se mogu vidjeti i odrasli u sličnoj situaciji</a:t>
            </a:r>
          </a:p>
          <a:p>
            <a:pPr>
              <a:buFont typeface="Wingdings" panose="05000000000000000000" pitchFamily="2" charset="2"/>
              <a:buChar char="Ø"/>
            </a:pPr>
            <a:endParaRPr lang="hr-HR" dirty="0"/>
          </a:p>
          <a:p>
            <a:pPr>
              <a:buFont typeface="Wingdings" panose="05000000000000000000" pitchFamily="2" charset="2"/>
              <a:buChar char="Ø"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7175440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9441831" cy="706964"/>
          </a:xfrm>
        </p:spPr>
        <p:txBody>
          <a:bodyPr/>
          <a:lstStyle/>
          <a:p>
            <a:r>
              <a:rPr lang="hr-HR" dirty="0"/>
              <a:t>DVA LICA ELEKTRONIČKIH MEDIJA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154953" y="2603500"/>
            <a:ext cx="10698063" cy="34163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r-HR" dirty="0"/>
              <a:t>POZITIVNO                                                            NEGATIVNO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r-HR" dirty="0"/>
              <a:t>Pravo na informaciju                                       Ovisnost o internetu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r-HR" dirty="0"/>
              <a:t>Obrazovna prava                                            Nasilje preko interneta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r-HR" dirty="0"/>
              <a:t>Pravo na druženje                                            Izloženost djece štetnim i opasnim sadržajima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r-HR" dirty="0"/>
              <a:t>Igra, zabava                                                     Umanjuje maštovitost </a:t>
            </a:r>
          </a:p>
          <a:p>
            <a:pPr>
              <a:buFont typeface="Wingdings" panose="05000000000000000000" pitchFamily="2" charset="2"/>
              <a:buChar char="Ø"/>
            </a:pPr>
            <a:endParaRPr lang="hr-HR" dirty="0"/>
          </a:p>
          <a:p>
            <a:pPr marL="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9864039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9698205" cy="706964"/>
          </a:xfrm>
        </p:spPr>
        <p:txBody>
          <a:bodyPr/>
          <a:lstStyle/>
          <a:p>
            <a:r>
              <a:rPr lang="hr-HR" sz="2800" dirty="0"/>
              <a:t>KAKO SPRIJEČITI UTJECAJ NASILJA U MEDIJIMA?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154954" y="2629137"/>
            <a:ext cx="8825659" cy="3416300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hr-HR" sz="2400" dirty="0"/>
              <a:t>Gledanjem  i slušanjem manje elektroničkih medija te više razgovora s roditeljima i vršnjacima.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r-HR" sz="2400" dirty="0"/>
              <a:t>Odabirom drugih aktivnosti (sportske, glazbene, likovne radionice, društvene igre).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r-HR" sz="2400" dirty="0"/>
              <a:t>Odabirom emisije s pozitivnim porukama.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r-HR" sz="2400" dirty="0"/>
              <a:t>Razgovor  s roditeljima o filmu ili knjizi koju ste pročitali.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r-HR" sz="2400" dirty="0"/>
              <a:t>Mediji nastoje utjecati na naše ideje, razmišljanja i ispravnost donošenja odluke.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r-HR" sz="2400" dirty="0"/>
              <a:t>Važno je razvijati kritički osvrt na sve informacije koje se nude putem medija!</a:t>
            </a:r>
          </a:p>
          <a:p>
            <a:pPr>
              <a:buFont typeface="Wingdings" panose="05000000000000000000" pitchFamily="2" charset="2"/>
              <a:buChar char="Ø"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6674216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PREPORUKA: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2400" dirty="0"/>
              <a:t>U svakom slučaju roditelji i učitelji imaju odgovoran zadatak: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r-HR" sz="2400" dirty="0"/>
              <a:t>što više razgovarati s učenicima o medijskim sadržajima jer se tako razvija odgovornost učenika, kritičko promišljanje i sustav vrijednosti.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r-HR" sz="2400" dirty="0"/>
              <a:t>razgovor o medijima koje svakodnevno koriste: kako ih doživljavaju, koliko razumiju te kako utječu na njihovo raspoloženje i osjećaje.</a:t>
            </a:r>
          </a:p>
          <a:p>
            <a:pPr>
              <a:buFont typeface="Wingdings" panose="05000000000000000000" pitchFamily="2" charset="2"/>
              <a:buChar char="Ø"/>
            </a:pPr>
            <a:endParaRPr lang="hr-HR" sz="2800" dirty="0"/>
          </a:p>
          <a:p>
            <a:pPr>
              <a:buFont typeface="Wingdings" panose="05000000000000000000" pitchFamily="2" charset="2"/>
              <a:buChar char="Ø"/>
            </a:pPr>
            <a:endParaRPr lang="hr-HR" sz="1600" dirty="0"/>
          </a:p>
        </p:txBody>
      </p:sp>
    </p:spTree>
    <p:extLst>
      <p:ext uri="{BB962C8B-B14F-4D97-AF65-F5344CB8AC3E}">
        <p14:creationId xmlns:p14="http://schemas.microsoft.com/office/powerpoint/2010/main" val="310637366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ba za sastanke za ion">
  <a:themeElements>
    <a:clrScheme name="Soba za sastanke za ion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Soba za sastanke za 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oba za sastanke za 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200</TotalTime>
  <Words>611</Words>
  <Application>Microsoft Office PowerPoint</Application>
  <PresentationFormat>Široki zaslon</PresentationFormat>
  <Paragraphs>56</Paragraphs>
  <Slides>10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4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10</vt:i4>
      </vt:variant>
    </vt:vector>
  </HeadingPairs>
  <TitlesOfParts>
    <vt:vector size="15" baseType="lpstr">
      <vt:lpstr>Arial</vt:lpstr>
      <vt:lpstr>Century Gothic</vt:lpstr>
      <vt:lpstr>Wingdings</vt:lpstr>
      <vt:lpstr>Wingdings 3</vt:lpstr>
      <vt:lpstr>Soba za sastanke za ion</vt:lpstr>
      <vt:lpstr>Utjecaj medija na učenike i roditelje</vt:lpstr>
      <vt:lpstr>Zašto govoriti o medijima u kontekstu prevencije?</vt:lpstr>
      <vt:lpstr>NAJZASTUPLJENIJI MEDIJI</vt:lpstr>
      <vt:lpstr>Pitanja na koja se treba osvrnuti:</vt:lpstr>
      <vt:lpstr>UTJECAJ MEDIJA NA DJECU </vt:lpstr>
      <vt:lpstr>DJECA I UTJECAJ MEDIJIA </vt:lpstr>
      <vt:lpstr>DVA LICA ELEKTRONIČKIH MEDIJA</vt:lpstr>
      <vt:lpstr>KAKO SPRIJEČITI UTJECAJ NASILJA U MEDIJIMA?</vt:lpstr>
      <vt:lpstr>PREPORUKA:</vt:lpstr>
      <vt:lpstr>Literatura: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Utjecaj medija na učenike i roditelje</dc:title>
  <dc:creator>Suzana</dc:creator>
  <cp:lastModifiedBy>Marina Kulaš</cp:lastModifiedBy>
  <cp:revision>17</cp:revision>
  <cp:lastPrinted>2024-10-11T09:42:37Z</cp:lastPrinted>
  <dcterms:created xsi:type="dcterms:W3CDTF">2024-10-11T06:38:38Z</dcterms:created>
  <dcterms:modified xsi:type="dcterms:W3CDTF">2024-10-15T14:35:02Z</dcterms:modified>
</cp:coreProperties>
</file>